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4928754" cy="266320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Французский</a:t>
            </a:r>
            <a:r>
              <a:rPr lang="ru-RU" sz="2800" dirty="0" smtClean="0"/>
              <a:t>  богослов,</a:t>
            </a:r>
            <a:br>
              <a:rPr lang="ru-RU" sz="2800" dirty="0" smtClean="0"/>
            </a:br>
            <a:r>
              <a:rPr lang="ru-RU" sz="2800" dirty="0" smtClean="0"/>
              <a:t>Пастор,  </a:t>
            </a:r>
            <a:br>
              <a:rPr lang="ru-RU" sz="2800" dirty="0" smtClean="0"/>
            </a:br>
            <a:r>
              <a:rPr lang="ru-RU" sz="2800" dirty="0" smtClean="0"/>
              <a:t>общественный деятель ,</a:t>
            </a:r>
            <a:br>
              <a:rPr lang="ru-RU" sz="2800" dirty="0" smtClean="0"/>
            </a:br>
            <a:r>
              <a:rPr lang="ru-RU" sz="2800" dirty="0" smtClean="0"/>
              <a:t>педагог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5072098" cy="2571768"/>
          </a:xfrm>
        </p:spPr>
        <p:txBody>
          <a:bodyPr>
            <a:normAutofit fontScale="92500"/>
          </a:bodyPr>
          <a:lstStyle/>
          <a:p>
            <a:pPr algn="l"/>
            <a:r>
              <a:rPr lang="ru-RU" sz="6600" dirty="0" smtClean="0"/>
              <a:t>Жан Кальвин</a:t>
            </a:r>
          </a:p>
          <a:p>
            <a:pPr algn="l"/>
            <a:r>
              <a:rPr lang="en-US" sz="3200" dirty="0" smtClean="0"/>
              <a:t>Jean Calvin    (1509 – 1564)</a:t>
            </a:r>
            <a:endParaRPr lang="ru-RU" sz="3200" dirty="0"/>
          </a:p>
        </p:txBody>
      </p:sp>
      <p:pic>
        <p:nvPicPr>
          <p:cNvPr id="4" name="Рисунок 3" descr="Жан 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5804" y="323656"/>
            <a:ext cx="3600000" cy="460554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4900" dirty="0" smtClean="0"/>
              <a:t>Стена </a:t>
            </a:r>
            <a:r>
              <a:rPr lang="ru-RU" sz="4900" dirty="0" err="1" smtClean="0"/>
              <a:t>Реформаци</a:t>
            </a:r>
            <a:r>
              <a:rPr lang="ru-RU" sz="4900" dirty="0" smtClean="0"/>
              <a:t> в Женеве</a:t>
            </a:r>
            <a:endParaRPr lang="ru-RU" sz="4900" dirty="0"/>
          </a:p>
        </p:txBody>
      </p:sp>
      <p:pic>
        <p:nvPicPr>
          <p:cNvPr id="4" name="Содержимое 3" descr="памятник реформаторам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199" y="2136299"/>
            <a:ext cx="8355609" cy="3864469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Жан Кальвин (ранние годы)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</a:t>
            </a:r>
            <a:r>
              <a:rPr lang="ru-RU" dirty="0" smtClean="0"/>
              <a:t>ын секретаря епископа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чился на священника, позже юриста</a:t>
            </a:r>
          </a:p>
          <a:p>
            <a:r>
              <a:rPr lang="ru-RU" dirty="0" smtClean="0"/>
              <a:t> получает степень </a:t>
            </a:r>
            <a:r>
              <a:rPr lang="en-US" dirty="0" smtClean="0"/>
              <a:t>MA</a:t>
            </a:r>
            <a:r>
              <a:rPr lang="ru-RU" dirty="0" smtClean="0"/>
              <a:t> в Париже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~</a:t>
            </a:r>
            <a:r>
              <a:rPr lang="ru-RU" dirty="0" smtClean="0"/>
              <a:t> 1531г.  происходит его «неожиданное обращение»</a:t>
            </a:r>
          </a:p>
          <a:p>
            <a:r>
              <a:rPr lang="ru-RU" dirty="0" smtClean="0"/>
              <a:t> 1536 г.  в Базеле  «Наставление в христианской вере»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«Книга, которая спасла Реформацию»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071934" y="1600200"/>
            <a:ext cx="428628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систематическое богословие </a:t>
            </a:r>
            <a:r>
              <a:rPr lang="en-US" dirty="0" smtClean="0"/>
              <a:t>XVI </a:t>
            </a:r>
            <a:r>
              <a:rPr lang="ru-RU" dirty="0" smtClean="0"/>
              <a:t>в.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выросла в 4 раза в объеме</a:t>
            </a:r>
          </a:p>
          <a:p>
            <a:r>
              <a:rPr lang="ru-RU" dirty="0" smtClean="0"/>
              <a:t> </a:t>
            </a:r>
            <a:r>
              <a:rPr lang="ru-RU" dirty="0" smtClean="0"/>
              <a:t>4 издания</a:t>
            </a:r>
          </a:p>
          <a:p>
            <a:r>
              <a:rPr lang="ru-RU" dirty="0" smtClean="0"/>
              <a:t> </a:t>
            </a:r>
            <a:r>
              <a:rPr lang="ru-RU" dirty="0" smtClean="0"/>
              <a:t>4 тома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ссылки на Писание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сылки на труды Августина</a:t>
            </a:r>
            <a:endParaRPr lang="ru-RU" dirty="0"/>
          </a:p>
        </p:txBody>
      </p:sp>
      <p:pic>
        <p:nvPicPr>
          <p:cNvPr id="6" name="Рисунок 5" descr="Наставление в хв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09" y="1857364"/>
            <a:ext cx="3244803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Переезд в Женеву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уговорили остаться</a:t>
            </a:r>
          </a:p>
          <a:p>
            <a:r>
              <a:rPr lang="ru-RU" dirty="0" smtClean="0"/>
              <a:t> </a:t>
            </a:r>
            <a:r>
              <a:rPr lang="ru-RU" dirty="0" smtClean="0"/>
              <a:t>жестко ставил  вопрос церковной дисциплины</a:t>
            </a:r>
          </a:p>
          <a:p>
            <a:r>
              <a:rPr lang="ru-RU" dirty="0" smtClean="0"/>
              <a:t> </a:t>
            </a:r>
            <a:r>
              <a:rPr lang="ru-RU" dirty="0" smtClean="0"/>
              <a:t> на 3 года покидает Женеву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учится в Страсбурге    М. </a:t>
            </a:r>
            <a:r>
              <a:rPr lang="ru-RU" dirty="0" err="1" smtClean="0"/>
              <a:t>Буцер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возвращается в Женеву</a:t>
            </a:r>
          </a:p>
          <a:p>
            <a:r>
              <a:rPr lang="ru-RU" dirty="0" smtClean="0"/>
              <a:t>Женева – город модель христианского образа жизни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«Церковные постановления» (1541)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3200" dirty="0" smtClean="0"/>
              <a:t>церковь влияющая на государство</a:t>
            </a:r>
          </a:p>
          <a:p>
            <a:r>
              <a:rPr lang="ru-RU" sz="3200" dirty="0" smtClean="0"/>
              <a:t> причастие с 4 раз в год на 12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новая структура церкви</a:t>
            </a:r>
          </a:p>
          <a:p>
            <a:pPr lvl="2">
              <a:buFont typeface="Wingdings" pitchFamily="2" charset="2"/>
              <a:buChar char="q"/>
            </a:pPr>
            <a:r>
              <a:rPr lang="ru-RU" sz="3200" dirty="0" smtClean="0"/>
              <a:t>   Пастор</a:t>
            </a:r>
          </a:p>
          <a:p>
            <a:pPr lvl="2">
              <a:buFont typeface="Wingdings" pitchFamily="2" charset="2"/>
              <a:buChar char="q"/>
            </a:pPr>
            <a:r>
              <a:rPr lang="ru-RU" sz="3200" dirty="0" smtClean="0"/>
              <a:t>   Учителя</a:t>
            </a:r>
          </a:p>
          <a:p>
            <a:pPr lvl="2">
              <a:buFont typeface="Wingdings" pitchFamily="2" charset="2"/>
              <a:buChar char="q"/>
            </a:pPr>
            <a:r>
              <a:rPr lang="ru-RU" sz="3200" dirty="0" smtClean="0"/>
              <a:t>   Старейшины</a:t>
            </a:r>
          </a:p>
          <a:p>
            <a:pPr lvl="2">
              <a:buFont typeface="Wingdings" pitchFamily="2" charset="2"/>
              <a:buChar char="q"/>
            </a:pPr>
            <a:r>
              <a:rPr lang="ru-RU" sz="3200" dirty="0" smtClean="0"/>
              <a:t>    Диаконы</a:t>
            </a:r>
          </a:p>
          <a:p>
            <a:pPr lvl="2">
              <a:buNone/>
            </a:pPr>
            <a:r>
              <a:rPr lang="ru-RU" sz="3200" dirty="0" smtClean="0"/>
              <a:t>Консистория</a:t>
            </a:r>
          </a:p>
          <a:p>
            <a:pPr lvl="2">
              <a:buNone/>
            </a:pPr>
            <a:endParaRPr lang="ru-RU" sz="3200" dirty="0" smtClean="0"/>
          </a:p>
        </p:txBody>
      </p:sp>
      <p:pic>
        <p:nvPicPr>
          <p:cNvPr id="4" name="Рисунок 3" descr="Кальвин пожилой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2839394"/>
            <a:ext cx="3202804" cy="3304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Женевский ун-те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14290"/>
            <a:ext cx="8026706" cy="535782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357166"/>
            <a:ext cx="6858048" cy="101122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  <a:latin typeface="Arial Narrow" pitchFamily="34" charset="0"/>
              </a:rPr>
              <a:t>Вклад Кальвина в Реформацию</a:t>
            </a:r>
            <a:r>
              <a:rPr lang="ru-RU" dirty="0" smtClean="0">
                <a:latin typeface="Arial Narrow" pitchFamily="34" charset="0"/>
              </a:rPr>
              <a:t/>
            </a:r>
            <a:br>
              <a:rPr lang="ru-RU" dirty="0" smtClean="0">
                <a:latin typeface="Arial Narrow" pitchFamily="34" charset="0"/>
              </a:rPr>
            </a:br>
            <a:endParaRPr lang="ru-RU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7467600" cy="4983179"/>
          </a:xfrm>
        </p:spPr>
        <p:txBody>
          <a:bodyPr>
            <a:normAutofit/>
          </a:bodyPr>
          <a:lstStyle/>
          <a:p>
            <a:r>
              <a:rPr lang="ru-RU" dirty="0" smtClean="0"/>
              <a:t>«</a:t>
            </a:r>
            <a:r>
              <a:rPr lang="ru-RU" dirty="0" smtClean="0">
                <a:solidFill>
                  <a:srgbClr val="FFC000"/>
                </a:solidFill>
              </a:rPr>
              <a:t>Наставление…»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Комментарии на 65 книг Библии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Пресвитерианство/ правление старейшин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Основал Женевскую академию 1559г.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Западная система образования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2000 проповедей и 57 томов книг 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Зачатки капитализма и предпринимательства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Взгляды Кальвина на Библию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9"/>
            <a:ext cx="8072494" cy="5357849"/>
          </a:xfrm>
        </p:spPr>
        <p:txBody>
          <a:bodyPr>
            <a:normAutofit/>
          </a:bodyPr>
          <a:lstStyle/>
          <a:p>
            <a:r>
              <a:rPr lang="ru-RU" sz="3600" i="1" dirty="0" smtClean="0"/>
              <a:t>«</a:t>
            </a:r>
            <a:r>
              <a:rPr lang="ru-RU" sz="3600" i="1" dirty="0" smtClean="0"/>
              <a:t>Давайте не допускать в свои головы мысли искать Бога в каком-либо другом месте, кроме Его Святого Слова, или же думать о Боге то, что не подсказано нам Его Словом, или же говорить о Нем то, что не взято из Его Слова».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Кальвин не был «кальвинистом»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Божий </a:t>
            </a:r>
            <a:r>
              <a:rPr lang="ru-RU" dirty="0" err="1" smtClean="0"/>
              <a:t>суверинитет</a:t>
            </a:r>
            <a:endParaRPr lang="ru-RU" dirty="0" smtClean="0"/>
          </a:p>
          <a:p>
            <a:r>
              <a:rPr lang="ru-RU" dirty="0" smtClean="0"/>
              <a:t>Теория неограниченного искупления</a:t>
            </a:r>
          </a:p>
          <a:p>
            <a:r>
              <a:rPr lang="ru-RU" dirty="0" smtClean="0"/>
              <a:t> Полная испорченность человека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Предопределение (после грехопадения)                          «ужасное постановление»</a:t>
            </a:r>
          </a:p>
          <a:p>
            <a:r>
              <a:rPr lang="ru-RU" dirty="0" smtClean="0"/>
              <a:t>Избранные являются гражданами Его царства, они призваны служить Ему в этом мире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Влияние на следующие поколения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Дж. </a:t>
            </a:r>
            <a:r>
              <a:rPr lang="ru-RU" dirty="0" err="1" smtClean="0"/>
              <a:t>Нокс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Р. </a:t>
            </a:r>
            <a:r>
              <a:rPr lang="ru-RU" dirty="0" err="1" smtClean="0"/>
              <a:t>Бакстер</a:t>
            </a:r>
            <a:r>
              <a:rPr lang="ru-RU" dirty="0" smtClean="0"/>
              <a:t>, М. Генри, Дж. Оуэн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Дж. </a:t>
            </a:r>
            <a:r>
              <a:rPr lang="ru-RU" dirty="0" err="1" smtClean="0"/>
              <a:t>Буньян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О. Кромвель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Ч. Г. </a:t>
            </a:r>
            <a:r>
              <a:rPr lang="ru-RU" dirty="0" err="1" smtClean="0"/>
              <a:t>Сперджен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У. </a:t>
            </a:r>
            <a:r>
              <a:rPr lang="ru-RU" dirty="0" err="1" smtClean="0"/>
              <a:t>Керри</a:t>
            </a:r>
            <a:r>
              <a:rPr lang="ru-RU" dirty="0" smtClean="0"/>
              <a:t> и Д. Ливингстон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Дж. Эдвардс, Дж. </a:t>
            </a:r>
            <a:r>
              <a:rPr lang="ru-RU" dirty="0" err="1" smtClean="0"/>
              <a:t>Уайтфилд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175</TotalTime>
  <Words>338</Words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Французский  богослов, Пастор,   общественный деятель , педагог</vt:lpstr>
      <vt:lpstr>Жан Кальвин (ранние годы)</vt:lpstr>
      <vt:lpstr>«Книга, которая спасла Реформацию»</vt:lpstr>
      <vt:lpstr>Переезд в Женеву</vt:lpstr>
      <vt:lpstr>«Церковные постановления» (1541)</vt:lpstr>
      <vt:lpstr>Вклад Кальвина в Реформацию </vt:lpstr>
      <vt:lpstr>Взгляды Кальвина на Библию </vt:lpstr>
      <vt:lpstr>Кальвин не был «кальвинистом»</vt:lpstr>
      <vt:lpstr>Влияние на следующие поколения</vt:lpstr>
      <vt:lpstr> Стена Реформаци в Женеве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avg</dc:creator>
  <cp:lastModifiedBy>c400</cp:lastModifiedBy>
  <cp:revision>21</cp:revision>
  <dcterms:created xsi:type="dcterms:W3CDTF">2022-11-27T06:08:18Z</dcterms:created>
  <dcterms:modified xsi:type="dcterms:W3CDTF">2022-11-27T09:14:19Z</dcterms:modified>
</cp:coreProperties>
</file>